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1" r:id="rId1"/>
  </p:sldMasterIdLst>
  <p:sldIdLst>
    <p:sldId id="256" r:id="rId2"/>
    <p:sldId id="261" r:id="rId3"/>
    <p:sldId id="272" r:id="rId4"/>
    <p:sldId id="260" r:id="rId5"/>
    <p:sldId id="264" r:id="rId6"/>
    <p:sldId id="266" r:id="rId7"/>
    <p:sldId id="263" r:id="rId8"/>
    <p:sldId id="269" r:id="rId9"/>
    <p:sldId id="271" r:id="rId10"/>
    <p:sldId id="27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902"/>
    <p:restoredTop sz="95814"/>
  </p:normalViewPr>
  <p:slideViewPr>
    <p:cSldViewPr snapToGrid="0">
      <p:cViewPr varScale="1">
        <p:scale>
          <a:sx n="107" d="100"/>
          <a:sy n="107" d="100"/>
        </p:scale>
        <p:origin x="1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11/13/23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743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11/13/23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502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11/13/23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576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11/13/23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038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11/13/23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537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11/13/23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110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11/13/23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631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11/13/23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867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11/13/23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392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11/13/23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850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11/13/23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08272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11/13/23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524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evenement@benevolat-vaud.ch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A0C87B-91EF-6A55-9BD0-508E309628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3616" y="253999"/>
            <a:ext cx="3726180" cy="3428719"/>
          </a:xfrm>
        </p:spPr>
        <p:txBody>
          <a:bodyPr/>
          <a:lstStyle/>
          <a:p>
            <a:pPr algn="r"/>
            <a:r>
              <a:rPr lang="fr-FR" sz="4000" dirty="0"/>
              <a:t>1</a:t>
            </a:r>
            <a:r>
              <a:rPr lang="fr-FR" sz="4000" baseline="30000" dirty="0"/>
              <a:t>ère</a:t>
            </a:r>
            <a:r>
              <a:rPr lang="fr-FR" sz="4000" dirty="0"/>
              <a:t> édition mise en place par l’association Bénévolat Vaud 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D9144F74-D3CC-89B0-6D8A-C25C075F68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3201" y="1511300"/>
            <a:ext cx="8178799" cy="4596938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287CC573-ADEC-F920-7D47-363E873A36C3}"/>
              </a:ext>
            </a:extLst>
          </p:cNvPr>
          <p:cNvSpPr txBox="1"/>
          <p:nvPr/>
        </p:nvSpPr>
        <p:spPr>
          <a:xfrm>
            <a:off x="1987584" y="4838868"/>
            <a:ext cx="29794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Interlocutrices : </a:t>
            </a:r>
          </a:p>
          <a:p>
            <a:r>
              <a:rPr lang="fr-FR" sz="2000" dirty="0">
                <a:solidFill>
                  <a:schemeClr val="bg1"/>
                </a:solidFill>
              </a:rPr>
              <a:t>Anna Perrenoud </a:t>
            </a:r>
          </a:p>
          <a:p>
            <a:r>
              <a:rPr lang="fr-FR" sz="2000" dirty="0">
                <a:solidFill>
                  <a:schemeClr val="bg1"/>
                </a:solidFill>
              </a:rPr>
              <a:t>Florence Shih</a:t>
            </a:r>
          </a:p>
        </p:txBody>
      </p:sp>
    </p:spTree>
    <p:extLst>
      <p:ext uri="{BB962C8B-B14F-4D97-AF65-F5344CB8AC3E}">
        <p14:creationId xmlns:p14="http://schemas.microsoft.com/office/powerpoint/2010/main" val="1674583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D29D7D-F941-DB5B-2F2F-158770366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490" y="1244380"/>
            <a:ext cx="2947482" cy="4601183"/>
          </a:xfrm>
        </p:spPr>
        <p:txBody>
          <a:bodyPr/>
          <a:lstStyle/>
          <a:p>
            <a:pPr algn="ctr"/>
            <a:br>
              <a:rPr lang="fr-FR" dirty="0"/>
            </a:br>
            <a:br>
              <a:rPr lang="fr-FR" dirty="0"/>
            </a:br>
            <a:r>
              <a:rPr lang="fr-FR" dirty="0"/>
              <a:t>Merci 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F8F172-A5CC-6602-B51B-7F6B42AC0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5568" y="868680"/>
            <a:ext cx="8337646" cy="5120640"/>
          </a:xfrm>
        </p:spPr>
        <p:txBody>
          <a:bodyPr>
            <a:noAutofit/>
          </a:bodyPr>
          <a:lstStyle/>
          <a:p>
            <a:pPr algn="just"/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Merci pour votre venue et vos échanges !</a:t>
            </a:r>
          </a:p>
          <a:p>
            <a:pPr algn="just"/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nous contacter : </a:t>
            </a:r>
          </a:p>
          <a:p>
            <a:pPr lvl="1" algn="just"/>
            <a:r>
              <a:rPr lang="fr-CH" sz="2000" u="sng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evenement@benevolat-vaud.ch</a:t>
            </a:r>
            <a:endParaRPr lang="fr-CH" sz="2000" u="sng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/>
            <a:r>
              <a:rPr lang="fr-CH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021 313 24 00</a:t>
            </a:r>
          </a:p>
          <a:p>
            <a:pPr marL="502920" lvl="1" indent="0" algn="just">
              <a:buNone/>
            </a:pPr>
            <a:endParaRPr lang="fr-CH" sz="2000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2920" lvl="1" indent="0" algn="just">
              <a:buNone/>
            </a:pPr>
            <a:endParaRPr lang="fr-CH" sz="2000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2920" lvl="1" indent="0" algn="just">
              <a:buNone/>
            </a:pPr>
            <a:r>
              <a:rPr lang="fr-CH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Anna &amp; Florence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2AEF082-22DF-58AC-6DCF-26C60EF3D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2616" y="5629077"/>
            <a:ext cx="4572000" cy="1515717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C971B96-1995-EEDC-D49D-1FCD03D896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143" y="1402210"/>
            <a:ext cx="2300233" cy="180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480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B814F5-4A1A-2462-D595-B60A077D1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02" y="1123835"/>
            <a:ext cx="2947482" cy="4601183"/>
          </a:xfrm>
        </p:spPr>
        <p:txBody>
          <a:bodyPr/>
          <a:lstStyle/>
          <a:p>
            <a:pPr algn="ctr"/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8196C5-45CC-D191-7BF5-C3195F640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083" y="1852246"/>
            <a:ext cx="8196293" cy="3472031"/>
          </a:xfrm>
        </p:spPr>
        <p:txBody>
          <a:bodyPr>
            <a:noAutofit/>
          </a:bodyPr>
          <a:lstStyle/>
          <a:p>
            <a:pPr algn="just"/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romouvoir et valoriser diversité des activités bénévoles et vie associative locale </a:t>
            </a:r>
          </a:p>
          <a:p>
            <a:pPr algn="just"/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encontres entre associations et population locale </a:t>
            </a:r>
          </a:p>
          <a:p>
            <a:pPr algn="just"/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Inspiré du projet </a:t>
            </a:r>
            <a:r>
              <a:rPr lang="fr-CH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Generation F</a:t>
            </a:r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suisse-alémanique)</a:t>
            </a:r>
          </a:p>
          <a:p>
            <a:pPr algn="just"/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rojet-pilote à visée reconductible et reproductible </a:t>
            </a:r>
          </a:p>
          <a:p>
            <a:pPr algn="just"/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Amélioration de la visibilité des associations et de leurs actions</a:t>
            </a:r>
            <a:endParaRPr lang="fr-CH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Synergies entre associations</a:t>
            </a:r>
          </a:p>
          <a:p>
            <a:pPr marL="0" indent="0" algn="just">
              <a:buNone/>
            </a:pPr>
            <a:endParaRPr lang="fr-CH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E9F4E1F-D760-0BDF-5DEE-2B2E4988EE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2616" y="5629077"/>
            <a:ext cx="4572000" cy="1515717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17F4C90D-A2D7-FF4D-8F76-8C92CEAC8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28" y="1405191"/>
            <a:ext cx="2300233" cy="180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589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B814F5-4A1A-2462-D595-B60A077D1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/>
              <a:t>Enjeux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8196C5-45CC-D191-7BF5-C3195F640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5807" y="1606172"/>
            <a:ext cx="8196293" cy="3636511"/>
          </a:xfrm>
        </p:spPr>
        <p:txBody>
          <a:bodyPr>
            <a:normAutofit/>
          </a:bodyPr>
          <a:lstStyle/>
          <a:p>
            <a:pPr algn="just"/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Difficulté recrutement nouveaux membres et nouveaux bénévoles </a:t>
            </a:r>
          </a:p>
          <a:p>
            <a:pPr algn="just"/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Méconnaissance des possibilités de bénévolat, variété d’activités, bénéfices personnels, sociaux et sociétaux de l’engagement bénévole</a:t>
            </a:r>
            <a:endParaRPr lang="fr-CH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Période d’insécurité vis-à-vis des besoins élémentaires (crise sanitaire, énergétique, climatique…) et un besoin de renforcer l’esprit de solidarité et d’entraide</a:t>
            </a:r>
            <a:endParaRPr lang="fr-CH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E9F4E1F-D760-0BDF-5DEE-2B2E4988EE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2616" y="5629077"/>
            <a:ext cx="4572000" cy="1515717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17F4C90D-A2D7-FF4D-8F76-8C92CEAC8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28" y="1405191"/>
            <a:ext cx="2300233" cy="180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903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D29D7D-F941-DB5B-2F2F-158770366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/>
              <a:t>Activités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F8F172-A5CC-6602-B51B-7F6B42AC0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472" y="1497535"/>
            <a:ext cx="8098627" cy="3853786"/>
          </a:xfrm>
        </p:spPr>
        <p:txBody>
          <a:bodyPr>
            <a:normAutofit/>
          </a:bodyPr>
          <a:lstStyle/>
          <a:p>
            <a:pPr algn="just"/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 associations sélectionnées </a:t>
            </a:r>
          </a:p>
          <a:p>
            <a:pPr algn="just"/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secteurs d’activités représentés</a:t>
            </a:r>
          </a:p>
          <a:p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Bureau d’information à Bénévolat Vaud : </a:t>
            </a:r>
            <a:b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distribution de la documentation, orientation, information et consultations de bénévolat</a:t>
            </a:r>
          </a:p>
          <a:p>
            <a:pPr algn="just"/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Campagne de communication : presse, réseaux sociaux, affiches, radio</a:t>
            </a:r>
            <a:endParaRPr lang="fr-CH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fr-CH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1570F5F-F675-F043-8FC1-A394D3B96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43" y="1316086"/>
            <a:ext cx="2300233" cy="180774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D69B6EF-22F0-98A9-19C9-B5507F3491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2616" y="5629077"/>
            <a:ext cx="4572000" cy="1515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096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D29D7D-F941-DB5B-2F2F-158770366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/>
              <a:t>Budget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F8F172-A5CC-6602-B51B-7F6B42AC0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2500" y="1606172"/>
            <a:ext cx="8305800" cy="3636511"/>
          </a:xfrm>
        </p:spPr>
        <p:txBody>
          <a:bodyPr>
            <a:noAutofit/>
          </a:bodyPr>
          <a:lstStyle/>
          <a:p>
            <a:pPr algn="just"/>
            <a:r>
              <a:rPr lang="fr-CH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Ressources humaines investies égales à un poste à 80% sur 1 an</a:t>
            </a:r>
          </a:p>
          <a:p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Supports visuels (logo, affiches, dépliant-programme)</a:t>
            </a:r>
            <a:b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conception graphique : 4000CHF</a:t>
            </a:r>
            <a:b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impression (</a:t>
            </a:r>
            <a:r>
              <a:rPr lang="fr-CH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tote</a:t>
            </a:r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bags</a:t>
            </a:r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affiches, autocollants) : 9000CHF</a:t>
            </a:r>
            <a:b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affichage public (bus, rue) et articles sponsorisés : 9200CHF</a:t>
            </a:r>
          </a:p>
          <a:p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Logistique (ateliers de préparation à l’événement et fête de clôture)</a:t>
            </a:r>
            <a:b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locations de lieux : 1500CHF</a:t>
            </a:r>
            <a:b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CH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food&amp;drinks</a:t>
            </a:r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traiteur : 3500CHF</a:t>
            </a:r>
          </a:p>
          <a:p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(env.). : 27’200CHF</a:t>
            </a:r>
            <a:b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itchFamily="2" charset="2"/>
              </a:rPr>
              <a:t> faisable avec 15’000CHF</a:t>
            </a:r>
            <a:endParaRPr lang="fr-CH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F3CDB1A-EA29-9245-A1AA-FAE167CA3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43" y="1402210"/>
            <a:ext cx="2300233" cy="180774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3AB535F4-80CA-1701-2C23-0F293CF929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2616" y="5629077"/>
            <a:ext cx="4572000" cy="1515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444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D29D7D-F941-DB5B-2F2F-158770366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38450"/>
            <a:ext cx="3596900" cy="2990627"/>
          </a:xfrm>
        </p:spPr>
        <p:txBody>
          <a:bodyPr>
            <a:normAutofit/>
          </a:bodyPr>
          <a:lstStyle/>
          <a:p>
            <a:pPr algn="ctr"/>
            <a:br>
              <a:rPr lang="fr-FR" dirty="0"/>
            </a:br>
            <a:r>
              <a:rPr lang="fr-FR" dirty="0"/>
              <a:t>Sous-projet :</a:t>
            </a:r>
            <a:br>
              <a:rPr lang="fr-FR" dirty="0"/>
            </a:br>
            <a:r>
              <a:rPr lang="fr-FR" dirty="0"/>
              <a:t>« Bénévoles en vadrouille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F8F172-A5CC-6602-B51B-7F6B42AC0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6519" y="1253595"/>
            <a:ext cx="7916332" cy="5120640"/>
          </a:xfrm>
        </p:spPr>
        <p:txBody>
          <a:bodyPr>
            <a:normAutofit/>
          </a:bodyPr>
          <a:lstStyle/>
          <a:p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Buts multiples :</a:t>
            </a:r>
          </a:p>
          <a:p>
            <a:pPr marL="0" indent="0">
              <a:buNone/>
            </a:pPr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Rencontre et échanges avec associations</a:t>
            </a:r>
            <a:b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Présentation associations en amont de l’événement</a:t>
            </a:r>
            <a:b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Réponses aux questions des associations</a:t>
            </a:r>
          </a:p>
          <a:p>
            <a:endParaRPr lang="fr-CH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EA175F7-55D6-0B3B-B69F-CA5E851517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43" y="1402210"/>
            <a:ext cx="2300233" cy="180774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0A8BF06-9EED-2233-F58E-4C87AABD0C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2616" y="5629077"/>
            <a:ext cx="4572000" cy="1515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912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D29D7D-F941-DB5B-2F2F-158770366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649" y="1895308"/>
            <a:ext cx="2947482" cy="4601183"/>
          </a:xfrm>
        </p:spPr>
        <p:txBody>
          <a:bodyPr/>
          <a:lstStyle/>
          <a:p>
            <a:pPr algn="ctr"/>
            <a:br>
              <a:rPr lang="fr-FR" dirty="0"/>
            </a:br>
            <a:br>
              <a:rPr lang="fr-FR" dirty="0"/>
            </a:br>
            <a:r>
              <a:rPr lang="fr-FR" dirty="0"/>
              <a:t>Résultats, ateliers et feedbacks</a:t>
            </a:r>
            <a:br>
              <a:rPr lang="fr-FR" dirty="0"/>
            </a:br>
            <a:r>
              <a:rPr lang="fr-FR" dirty="0"/>
              <a:t>1/2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F8F172-A5CC-6602-B51B-7F6B42AC0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5568" y="868680"/>
            <a:ext cx="8337646" cy="5120640"/>
          </a:xfrm>
        </p:spPr>
        <p:txBody>
          <a:bodyPr>
            <a:normAutofit/>
          </a:bodyPr>
          <a:lstStyle/>
          <a:p>
            <a:pPr algn="just"/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Résultats questionnaire d’évaluation : </a:t>
            </a:r>
          </a:p>
          <a:p>
            <a:pPr marL="800100" lvl="1" indent="-342900" algn="just">
              <a:buAutoNum type="arabicPeriod"/>
            </a:pPr>
            <a:r>
              <a:rPr lang="fr-CH" sz="2000" u="sng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visibilité </a:t>
            </a:r>
            <a:r>
              <a:rPr lang="fr-CH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grande satisfaction de la visibilité acquise par la campagne de promotion + fort intérêt des médias</a:t>
            </a:r>
          </a:p>
          <a:p>
            <a:pPr marL="800100" lvl="1" indent="-342900" algn="just">
              <a:buAutoNum type="arabicPeriod"/>
            </a:pPr>
            <a:r>
              <a:rPr lang="fr-CH" sz="2000" u="sng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Recrutement de nouveaux bénévoles </a:t>
            </a:r>
            <a:r>
              <a:rPr lang="fr-CH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env. 350 visites (dont 10% d’inscriptions durant la semaine) , satisfaction variable, tous les groupes d’âge  représentés avec une majorité des 50+</a:t>
            </a:r>
          </a:p>
          <a:p>
            <a:pPr marL="800100" lvl="1" indent="-342900" algn="just">
              <a:buAutoNum type="arabicPeriod"/>
            </a:pPr>
            <a:r>
              <a:rPr lang="fr-CH" sz="2000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Stimulation en interne </a:t>
            </a:r>
            <a:r>
              <a:rPr lang="fr-CH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mobilisation équipe intra/inter-secteur, nouvelles idées, valorisation du bénévolat en interne, nouveaux contacts/partenariats</a:t>
            </a:r>
            <a:endParaRPr lang="fr-CH" sz="2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Feedbacks </a:t>
            </a:r>
            <a:r>
              <a:rPr lang="fr-CH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visiteur.euse.s</a:t>
            </a:r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-CH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Voir des activités concrètes, permet de faire le pas, ouvert à tout le monde, avec/sans inscription, Aspect convivial des rencontres, Pouvoir échanger avec les équipes et les bénévoles…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2AEF082-22DF-58AC-6DCF-26C60EF3D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2616" y="5629077"/>
            <a:ext cx="4572000" cy="1515717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C971B96-1995-EEDC-D49D-1FCD03D896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43" y="1402210"/>
            <a:ext cx="2300233" cy="180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780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D29D7D-F941-DB5B-2F2F-158770366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649" y="1895308"/>
            <a:ext cx="2947482" cy="4601183"/>
          </a:xfrm>
        </p:spPr>
        <p:txBody>
          <a:bodyPr/>
          <a:lstStyle/>
          <a:p>
            <a:pPr algn="ctr"/>
            <a:br>
              <a:rPr lang="fr-FR" dirty="0"/>
            </a:br>
            <a:r>
              <a:rPr lang="fr-FR" dirty="0"/>
              <a:t>Résultats, ateliers et feedbacks</a:t>
            </a:r>
            <a:br>
              <a:rPr lang="fr-FR" dirty="0"/>
            </a:br>
            <a:r>
              <a:rPr lang="fr-FR" dirty="0"/>
              <a:t>2/2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F8F172-A5CC-6602-B51B-7F6B42AC0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5568" y="868680"/>
            <a:ext cx="8337646" cy="5120640"/>
          </a:xfrm>
        </p:spPr>
        <p:txBody>
          <a:bodyPr>
            <a:noAutofit/>
          </a:bodyPr>
          <a:lstStyle/>
          <a:p>
            <a:pPr algn="just"/>
            <a:r>
              <a:rPr lang="fr-CH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Résultats sous-groupes, atelier de clôture du projet : </a:t>
            </a:r>
          </a:p>
          <a:p>
            <a:pPr marL="0" indent="0" algn="just">
              <a:buNone/>
            </a:pPr>
            <a:endParaRPr lang="fr-CH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fr-CH" sz="2000" u="sng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continuer </a:t>
            </a:r>
            <a:r>
              <a:rPr lang="fr-CH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atelier de préparation, participation des bénévoles actifs, mode immersif, temps de qualité lors des visites, liberté mode opératoire (avec/sans inscription, horaires, type d’activités,…)</a:t>
            </a:r>
          </a:p>
          <a:p>
            <a:pPr marL="457200" lvl="1" indent="0" algn="just">
              <a:buNone/>
            </a:pPr>
            <a:r>
              <a:rPr lang="fr-CH" sz="2000" u="sng" kern="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Points d’attention </a:t>
            </a:r>
            <a:r>
              <a:rPr lang="fr-CH" sz="2000" kern="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optimiser ressources, pas assez de visites, pas assez de nouveaux engagements, avec/sans inscription, trop d’offres (jours, activités)</a:t>
            </a:r>
          </a:p>
          <a:p>
            <a:pPr marL="457200" lvl="1" indent="0" algn="just">
              <a:buNone/>
            </a:pPr>
            <a:r>
              <a:rPr lang="fr-CH" sz="2000" u="sng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tenter </a:t>
            </a:r>
            <a:r>
              <a:rPr lang="fr-CH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inclure bénévoles dans organisation du projet, mode forum sur 1 jour, plateforme pour « se partager » les bénévoles, créer un jeu-parcours, regrouper associations/activités par thème, relever les feedbacks des visiteurs, changer de dates, se former pour répondre aux médias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2AEF082-22DF-58AC-6DCF-26C60EF3D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2616" y="5629077"/>
            <a:ext cx="4572000" cy="1515717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C971B96-1995-EEDC-D49D-1FCD03D896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43" y="1402210"/>
            <a:ext cx="2300233" cy="180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046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D29D7D-F941-DB5B-2F2F-158770366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490" y="1244380"/>
            <a:ext cx="2947482" cy="4601183"/>
          </a:xfrm>
        </p:spPr>
        <p:txBody>
          <a:bodyPr/>
          <a:lstStyle/>
          <a:p>
            <a:pPr algn="ctr"/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/>
              <a:t>Bilan et questions ouvertes…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F8F172-A5CC-6602-B51B-7F6B42AC0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5568" y="868680"/>
            <a:ext cx="8337646" cy="5120640"/>
          </a:xfrm>
        </p:spPr>
        <p:txBody>
          <a:bodyPr>
            <a:noAutofit/>
          </a:bodyPr>
          <a:lstStyle/>
          <a:p>
            <a:pPr marL="141288" lvl="1" indent="0">
              <a:buNone/>
            </a:pPr>
            <a:r>
              <a:rPr lang="fr-CH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Grand enthousiasme des associations et envie de recommencer… mais différemment (attention aux ressources !)  : </a:t>
            </a:r>
          </a:p>
          <a:p>
            <a:pPr marL="141288" lvl="1" indent="0">
              <a:buNone/>
            </a:pPr>
            <a:endParaRPr lang="fr-CH" sz="2000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19088" lvl="1" indent="-177800"/>
            <a:r>
              <a:rPr lang="fr-CH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Est-ce une bonne manière d’attirer de nouveaux bénévoles? </a:t>
            </a:r>
            <a:br>
              <a:rPr lang="fr-CH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CH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 immersif, mode forum, ou…?</a:t>
            </a:r>
          </a:p>
          <a:p>
            <a:pPr marL="319088" lvl="1" indent="-177800"/>
            <a:r>
              <a:rPr lang="fr-CH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Trop d’offres tue-t-elle l’offre ? Bonne limites ? (nb d’association participantes, nb de jours, nb de nouveaux engagements/visites visés,…)</a:t>
            </a:r>
          </a:p>
          <a:p>
            <a:pPr marL="319088" lvl="1" indent="-177800"/>
            <a:r>
              <a:rPr lang="fr-CH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Communication : impliquer davantage associations dans campagne de promotion (atelier spécifiques communication, communication ciblée…) ?</a:t>
            </a:r>
          </a:p>
          <a:p>
            <a:pPr marL="319088" lvl="1" indent="-177800"/>
            <a:r>
              <a:rPr lang="fr-CH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Nouvelle planification ? (regrouper par thème, collaboration entre associations, association-relais pour coordonner et appuyer, rôle de Bénévolat Vaud)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2AEF082-22DF-58AC-6DCF-26C60EF3D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2616" y="5629077"/>
            <a:ext cx="4572000" cy="1515717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C971B96-1995-EEDC-D49D-1FCD03D896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43" y="1402210"/>
            <a:ext cx="2300233" cy="180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963591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Cadr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{84CB26F2-F36D-6945-A263-5EC15FCE01AE}tf10001124</Template>
  <TotalTime>3441</TotalTime>
  <Words>691</Words>
  <Application>Microsoft Macintosh PowerPoint</Application>
  <PresentationFormat>Grand écran</PresentationFormat>
  <Paragraphs>56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Corbel</vt:lpstr>
      <vt:lpstr>Courier New</vt:lpstr>
      <vt:lpstr>Wingdings 2</vt:lpstr>
      <vt:lpstr>Cadre</vt:lpstr>
      <vt:lpstr>1ère édition mise en place par l’association Bénévolat Vaud </vt:lpstr>
      <vt:lpstr>   Introduction</vt:lpstr>
      <vt:lpstr>   Enjeux</vt:lpstr>
      <vt:lpstr>   Activités</vt:lpstr>
      <vt:lpstr>   Budget </vt:lpstr>
      <vt:lpstr> Sous-projet : « Bénévoles en vadrouille »</vt:lpstr>
      <vt:lpstr>  Résultats, ateliers et feedbacks 1/2 </vt:lpstr>
      <vt:lpstr> Résultats, ateliers et feedbacks 2/2 </vt:lpstr>
      <vt:lpstr>   Bilan et questions ouvertes…</vt:lpstr>
      <vt:lpstr>  Merci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1ère édition mise en place par Bénévolat Vaud </dc:title>
  <dc:creator>Florence  Shih</dc:creator>
  <cp:lastModifiedBy>Anna Perrenoud</cp:lastModifiedBy>
  <cp:revision>18</cp:revision>
  <dcterms:created xsi:type="dcterms:W3CDTF">2023-11-09T14:13:55Z</dcterms:created>
  <dcterms:modified xsi:type="dcterms:W3CDTF">2023-11-13T15:57:57Z</dcterms:modified>
</cp:coreProperties>
</file>